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5" r:id="rId2"/>
    <p:sldId id="276" r:id="rId3"/>
    <p:sldId id="279" r:id="rId4"/>
    <p:sldId id="277" r:id="rId5"/>
    <p:sldId id="278" r:id="rId6"/>
    <p:sldId id="281" r:id="rId7"/>
    <p:sldId id="282" r:id="rId8"/>
    <p:sldId id="286" r:id="rId9"/>
    <p:sldId id="285" r:id="rId10"/>
    <p:sldId id="284" r:id="rId11"/>
    <p:sldId id="287" r:id="rId12"/>
    <p:sldId id="288" r:id="rId13"/>
    <p:sldId id="289" r:id="rId14"/>
    <p:sldId id="329" r:id="rId15"/>
    <p:sldId id="290" r:id="rId16"/>
    <p:sldId id="291" r:id="rId17"/>
    <p:sldId id="29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928B5B-A8D8-4907-AE0A-5E86A9A01188}" type="datetimeFigureOut">
              <a:rPr lang="en-US" smtClean="0"/>
              <a:pPr/>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C53EE7-172B-4F76-ABDD-FF18717F22F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928B5B-A8D8-4907-AE0A-5E86A9A01188}" type="datetimeFigureOut">
              <a:rPr lang="en-US" smtClean="0"/>
              <a:pPr/>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C53EE7-172B-4F76-ABDD-FF18717F22F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928B5B-A8D8-4907-AE0A-5E86A9A01188}" type="datetimeFigureOut">
              <a:rPr lang="en-US" smtClean="0"/>
              <a:pPr/>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C53EE7-172B-4F76-ABDD-FF18717F22F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928B5B-A8D8-4907-AE0A-5E86A9A01188}" type="datetimeFigureOut">
              <a:rPr lang="en-US" smtClean="0"/>
              <a:pPr/>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C53EE7-172B-4F76-ABDD-FF18717F22F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928B5B-A8D8-4907-AE0A-5E86A9A01188}" type="datetimeFigureOut">
              <a:rPr lang="en-US" smtClean="0"/>
              <a:pPr/>
              <a:t>11/11/2018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C53EE7-172B-4F76-ABDD-FF18717F22F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928B5B-A8D8-4907-AE0A-5E86A9A01188}" type="datetimeFigureOut">
              <a:rPr lang="en-US" smtClean="0"/>
              <a:pPr/>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C53EE7-172B-4F76-ABDD-FF18717F22F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928B5B-A8D8-4907-AE0A-5E86A9A01188}" type="datetimeFigureOut">
              <a:rPr lang="en-US" smtClean="0"/>
              <a:pPr/>
              <a:t>11/11/2018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C53EE7-172B-4F76-ABDD-FF18717F22F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928B5B-A8D8-4907-AE0A-5E86A9A01188}" type="datetimeFigureOut">
              <a:rPr lang="en-US" smtClean="0"/>
              <a:pPr/>
              <a:t>11/11/2018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C53EE7-172B-4F76-ABDD-FF18717F22F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928B5B-A8D8-4907-AE0A-5E86A9A01188}" type="datetimeFigureOut">
              <a:rPr lang="en-US" smtClean="0"/>
              <a:pPr/>
              <a:t>11/11/2018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C53EE7-172B-4F76-ABDD-FF18717F22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928B5B-A8D8-4907-AE0A-5E86A9A01188}" type="datetimeFigureOut">
              <a:rPr lang="en-US" smtClean="0"/>
              <a:pPr/>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C53EE7-172B-4F76-ABDD-FF18717F22F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928B5B-A8D8-4907-AE0A-5E86A9A01188}" type="datetimeFigureOut">
              <a:rPr lang="en-US" smtClean="0"/>
              <a:pPr/>
              <a:t>11/11/2018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C53EE7-172B-4F76-ABDD-FF18717F22F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928B5B-A8D8-4907-AE0A-5E86A9A01188}" type="datetimeFigureOut">
              <a:rPr lang="en-US" smtClean="0"/>
              <a:pPr/>
              <a:t>11/11/2018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C53EE7-172B-4F76-ABDD-FF18717F22F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525963"/>
          </a:xfrm>
        </p:spPr>
        <p:txBody>
          <a:bodyPr>
            <a:normAutofit/>
          </a:bodyPr>
          <a:lstStyle/>
          <a:p>
            <a:pPr algn="ctr">
              <a:buNone/>
            </a:pPr>
            <a:r>
              <a:rPr lang="en-US" dirty="0">
                <a:latin typeface="Times New Roman" pitchFamily="18" charset="0"/>
                <a:cs typeface="Times New Roman" pitchFamily="18" charset="0"/>
              </a:rPr>
              <a:t>Purpose of Grounding</a:t>
            </a:r>
          </a:p>
          <a:p>
            <a:r>
              <a:rPr lang="en-US" b="1" dirty="0">
                <a:latin typeface="Times New Roman" pitchFamily="18" charset="0"/>
                <a:cs typeface="Times New Roman" pitchFamily="18" charset="0"/>
              </a:rPr>
              <a:t>Reducing Insulation Level of Electrical Equipment. </a:t>
            </a:r>
          </a:p>
          <a:p>
            <a:pPr>
              <a:buNone/>
            </a:pPr>
            <a:r>
              <a:rPr lang="en-US" dirty="0" smtClean="0">
                <a:latin typeface="Times New Roman" pitchFamily="18" charset="0"/>
                <a:cs typeface="Times New Roman" pitchFamily="18" charset="0"/>
              </a:rPr>
              <a:t>   As </a:t>
            </a:r>
            <a:r>
              <a:rPr lang="en-US" dirty="0">
                <a:latin typeface="Times New Roman" pitchFamily="18" charset="0"/>
                <a:cs typeface="Times New Roman" pitchFamily="18" charset="0"/>
              </a:rPr>
              <a:t>mentioned earlier, the working grounding formed by grounding the power system neutral point can decrease the operating voltage on the power apparatus and thereby reduces the insulation level of the power apparatus. </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ouch-potential-transmission-tower-.png"/>
          <p:cNvPicPr>
            <a:picLocks noGrp="1" noChangeAspect="1"/>
          </p:cNvPicPr>
          <p:nvPr>
            <p:ph idx="1"/>
          </p:nvPr>
        </p:nvPicPr>
        <p:blipFill>
          <a:blip r:embed="rId2"/>
          <a:stretch>
            <a:fillRect/>
          </a:stretch>
        </p:blipFill>
        <p:spPr>
          <a:xfrm>
            <a:off x="1219201" y="914400"/>
            <a:ext cx="6781800" cy="5211763"/>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95400"/>
            <a:ext cx="8229600" cy="1143000"/>
          </a:xfrm>
        </p:spPr>
        <p:txBody>
          <a:bodyPr>
            <a:normAutofit fontScale="90000"/>
          </a:bodyPr>
          <a:lstStyle/>
          <a:p>
            <a:r>
              <a:rPr lang="en-US" sz="3100" dirty="0" smtClean="0">
                <a:latin typeface="Times New Roman" pitchFamily="18" charset="0"/>
                <a:cs typeface="Times New Roman" pitchFamily="18" charset="0"/>
              </a:rPr>
              <a:t>Definition and Characteristics of Grounding Resistance</a:t>
            </a:r>
            <a:br>
              <a:rPr lang="en-US" sz="3100" dirty="0" smtClean="0">
                <a:latin typeface="Times New Roman" pitchFamily="18" charset="0"/>
                <a:cs typeface="Times New Roman" pitchFamily="18" charset="0"/>
              </a:rPr>
            </a:br>
            <a:r>
              <a:rPr lang="en-US" sz="3100" dirty="0" smtClean="0">
                <a:latin typeface="Times New Roman" pitchFamily="18" charset="0"/>
                <a:cs typeface="Times New Roman" pitchFamily="18" charset="0"/>
              </a:rPr>
              <a:t>Definition of Grounding Resistance</a:t>
            </a:r>
            <a:br>
              <a:rPr lang="en-US" sz="3100" dirty="0" smtClean="0">
                <a:latin typeface="Times New Roman" pitchFamily="18" charset="0"/>
                <a:cs typeface="Times New Roman" pitchFamily="18" charset="0"/>
              </a:rPr>
            </a:br>
            <a:r>
              <a:rPr lang="en-US" dirty="0" smtClean="0"/>
              <a:t/>
            </a:r>
            <a:br>
              <a:rPr lang="en-US" dirty="0" smtClean="0"/>
            </a:br>
            <a:endParaRPr lang="en-US" dirty="0"/>
          </a:p>
        </p:txBody>
      </p:sp>
      <p:sp>
        <p:nvSpPr>
          <p:cNvPr id="3" name="Content Placeholder 2"/>
          <p:cNvSpPr>
            <a:spLocks noGrp="1"/>
          </p:cNvSpPr>
          <p:nvPr>
            <p:ph idx="1"/>
          </p:nvPr>
        </p:nvSpPr>
        <p:spPr>
          <a:xfrm>
            <a:off x="457200" y="2286000"/>
            <a:ext cx="8229600" cy="3352800"/>
          </a:xfrm>
        </p:spPr>
        <p:txBody>
          <a:bodyPr/>
          <a:lstStyle/>
          <a:p>
            <a:pPr algn="just"/>
            <a:r>
              <a:rPr lang="en-US" sz="2800" dirty="0" smtClean="0">
                <a:latin typeface="Times New Roman" pitchFamily="18" charset="0"/>
                <a:ea typeface="+mj-ea"/>
                <a:cs typeface="Times New Roman" pitchFamily="18" charset="0"/>
              </a:rPr>
              <a:t>Grounding</a:t>
            </a:r>
            <a:r>
              <a:rPr lang="en-US" dirty="0" smtClean="0"/>
              <a:t> </a:t>
            </a:r>
            <a:r>
              <a:rPr lang="en-US" sz="2800" dirty="0" smtClean="0">
                <a:latin typeface="Times New Roman" pitchFamily="18" charset="0"/>
                <a:ea typeface="+mj-ea"/>
                <a:cs typeface="Times New Roman" pitchFamily="18" charset="0"/>
              </a:rPr>
              <a:t>resistance is the ratio between the potential of the grounding device and the current flowing into the earth through the grounding device, which is related to the soil characteristics and the size and shape of the grounding device.</a:t>
            </a:r>
            <a:br>
              <a:rPr lang="en-US" sz="2800" dirty="0" smtClean="0">
                <a:latin typeface="Times New Roman" pitchFamily="18" charset="0"/>
                <a:ea typeface="+mj-ea"/>
                <a:cs typeface="Times New Roman" pitchFamily="18" charset="0"/>
              </a:rPr>
            </a:br>
            <a:endParaRPr lang="en-US" sz="2800" dirty="0">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4525963"/>
          </a:xfrm>
        </p:spPr>
        <p:txBody>
          <a:bodyPr>
            <a:normAutofit lnSpcReduction="10000"/>
          </a:bodyPr>
          <a:lstStyle/>
          <a:p>
            <a:pPr algn="just"/>
            <a:r>
              <a:rPr lang="en-US" dirty="0" smtClean="0">
                <a:latin typeface="Times New Roman" pitchFamily="18" charset="0"/>
                <a:cs typeface="Times New Roman" pitchFamily="18" charset="0"/>
              </a:rPr>
              <a:t>The soil resistance encountered when a current flows into the soil is called the current-dispersing resistance. The grounding resistance consists of the </a:t>
            </a:r>
            <a:r>
              <a:rPr lang="en-US" dirty="0" smtClean="0">
                <a:solidFill>
                  <a:srgbClr val="FF0000"/>
                </a:solidFill>
                <a:latin typeface="Times New Roman" pitchFamily="18" charset="0"/>
                <a:cs typeface="Times New Roman" pitchFamily="18" charset="0"/>
              </a:rPr>
              <a:t>ground lead resistance</a:t>
            </a:r>
            <a:r>
              <a:rPr lang="en-US" dirty="0" smtClean="0">
                <a:latin typeface="Times New Roman" pitchFamily="18" charset="0"/>
                <a:cs typeface="Times New Roman" pitchFamily="18" charset="0"/>
              </a:rPr>
              <a:t>, </a:t>
            </a:r>
            <a:r>
              <a:rPr lang="en-US" dirty="0" smtClean="0">
                <a:solidFill>
                  <a:srgbClr val="00B0F0"/>
                </a:solidFill>
                <a:latin typeface="Times New Roman" pitchFamily="18" charset="0"/>
                <a:cs typeface="Times New Roman" pitchFamily="18" charset="0"/>
              </a:rPr>
              <a:t>the contact resistance between the ground lead and the grounding device</a:t>
            </a:r>
            <a:r>
              <a:rPr lang="en-US" dirty="0" smtClean="0">
                <a:latin typeface="Times New Roman" pitchFamily="18" charset="0"/>
                <a:cs typeface="Times New Roman" pitchFamily="18" charset="0"/>
              </a:rPr>
              <a:t>, the resistance of grounding conductors themselves, </a:t>
            </a:r>
            <a:r>
              <a:rPr lang="en-US" dirty="0" smtClean="0">
                <a:solidFill>
                  <a:srgbClr val="FF0000"/>
                </a:solidFill>
                <a:latin typeface="Times New Roman" pitchFamily="18" charset="0"/>
                <a:cs typeface="Times New Roman" pitchFamily="18" charset="0"/>
              </a:rPr>
              <a:t>the contact resistance between the grounding conductors and soil </a:t>
            </a:r>
            <a:r>
              <a:rPr lang="en-US" dirty="0" smtClean="0">
                <a:latin typeface="Times New Roman" pitchFamily="18" charset="0"/>
                <a:cs typeface="Times New Roman" pitchFamily="18" charset="0"/>
              </a:rPr>
              <a:t>and the current-dispersing resistance of the soil.</a:t>
            </a:r>
            <a:endParaRPr lang="en-US"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609600"/>
            <a:ext cx="8229600" cy="5181600"/>
          </a:xfrm>
        </p:spPr>
        <p:txBody>
          <a:bodyPr>
            <a:normAutofit fontScale="70000" lnSpcReduction="20000"/>
          </a:bodyPr>
          <a:lstStyle/>
          <a:p>
            <a:pPr algn="just">
              <a:buNone/>
            </a:pPr>
            <a:r>
              <a:rPr lang="en-US" dirty="0" smtClean="0"/>
              <a:t> </a:t>
            </a:r>
            <a:r>
              <a:rPr lang="en-US" sz="3800" dirty="0" smtClean="0">
                <a:latin typeface="Times New Roman" pitchFamily="18" charset="0"/>
                <a:cs typeface="Times New Roman" pitchFamily="18" charset="0"/>
              </a:rPr>
              <a:t>Because the current-dispersing resistance is much greater than the other four kinds of resistance, the grounding resistance of a grounding device approximates to the current-dispersing resistance. </a:t>
            </a:r>
            <a:endParaRPr lang="ru-RU" sz="3800" dirty="0" smtClean="0">
              <a:latin typeface="Times New Roman" pitchFamily="18" charset="0"/>
              <a:cs typeface="Times New Roman" pitchFamily="18" charset="0"/>
            </a:endParaRPr>
          </a:p>
          <a:p>
            <a:pPr algn="just">
              <a:buNone/>
            </a:pPr>
            <a:endParaRPr lang="ru-RU" sz="3800" dirty="0" smtClean="0">
              <a:latin typeface="Times New Roman" pitchFamily="18" charset="0"/>
              <a:cs typeface="Times New Roman" pitchFamily="18" charset="0"/>
            </a:endParaRPr>
          </a:p>
          <a:p>
            <a:pPr algn="just">
              <a:buNone/>
            </a:pPr>
            <a:r>
              <a:rPr lang="en-US" sz="3800" dirty="0" smtClean="0">
                <a:solidFill>
                  <a:srgbClr val="FF0000"/>
                </a:solidFill>
                <a:latin typeface="Times New Roman" pitchFamily="18" charset="0"/>
                <a:cs typeface="Times New Roman" pitchFamily="18" charset="0"/>
              </a:rPr>
              <a:t>Usually, the grounding resistance of a grounding device calculated by numerical methods or empirical</a:t>
            </a:r>
            <a:br>
              <a:rPr lang="en-US" sz="3800" dirty="0" smtClean="0">
                <a:solidFill>
                  <a:srgbClr val="FF0000"/>
                </a:solidFill>
                <a:latin typeface="Times New Roman" pitchFamily="18" charset="0"/>
                <a:cs typeface="Times New Roman" pitchFamily="18" charset="0"/>
              </a:rPr>
            </a:br>
            <a:r>
              <a:rPr lang="en-US" sz="3800" dirty="0" smtClean="0">
                <a:solidFill>
                  <a:srgbClr val="FF0000"/>
                </a:solidFill>
                <a:latin typeface="Times New Roman" pitchFamily="18" charset="0"/>
                <a:cs typeface="Times New Roman" pitchFamily="18" charset="0"/>
              </a:rPr>
              <a:t>formulas is the current-dispersing resistance of the soil, but the actually measured value is generally greater than the calculated result. </a:t>
            </a:r>
            <a:endParaRPr lang="ru-RU" sz="3800" dirty="0" smtClean="0">
              <a:solidFill>
                <a:srgbClr val="FF0000"/>
              </a:solidFill>
              <a:latin typeface="Times New Roman" pitchFamily="18" charset="0"/>
              <a:cs typeface="Times New Roman" pitchFamily="18" charset="0"/>
            </a:endParaRPr>
          </a:p>
          <a:p>
            <a:pPr algn="just">
              <a:buNone/>
            </a:pPr>
            <a:r>
              <a:rPr lang="en-US" sz="3800" dirty="0" smtClean="0">
                <a:latin typeface="Times New Roman" pitchFamily="18" charset="0"/>
                <a:cs typeface="Times New Roman" pitchFamily="18" charset="0"/>
              </a:rPr>
              <a:t>This is because the actual contact between grounding conductors and the soil is not a complete surface-like contact, but a point-like contact. </a:t>
            </a:r>
            <a:endParaRPr lang="en-US" sz="3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download.png"/>
          <p:cNvPicPr>
            <a:picLocks noGrp="1" noChangeAspect="1"/>
          </p:cNvPicPr>
          <p:nvPr>
            <p:ph idx="1"/>
          </p:nvPr>
        </p:nvPicPr>
        <p:blipFill>
          <a:blip r:embed="rId2"/>
          <a:stretch>
            <a:fillRect/>
          </a:stretch>
        </p:blipFill>
        <p:spPr>
          <a:xfrm>
            <a:off x="1371600" y="762000"/>
            <a:ext cx="6553200" cy="4555571"/>
          </a:xfr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533400"/>
            <a:ext cx="8229600" cy="4525963"/>
          </a:xfrm>
        </p:spPr>
        <p:txBody>
          <a:bodyPr/>
          <a:lstStyle/>
          <a:p>
            <a:pPr algn="just">
              <a:buNone/>
            </a:pPr>
            <a:r>
              <a:rPr lang="en-US" dirty="0" smtClean="0">
                <a:latin typeface="Times New Roman" pitchFamily="18" charset="0"/>
                <a:cs typeface="Times New Roman" pitchFamily="18" charset="0"/>
              </a:rPr>
              <a:t>as shown in Figure, the radius of a hemispherical grounding device is r</a:t>
            </a:r>
            <a:r>
              <a:rPr lang="en-US" baseline="-25000" dirty="0" smtClean="0">
                <a:latin typeface="Times New Roman" pitchFamily="18" charset="0"/>
                <a:cs typeface="Times New Roman" pitchFamily="18" charset="0"/>
              </a:rPr>
              <a:t>0</a:t>
            </a:r>
            <a:r>
              <a:rPr lang="en-US" dirty="0" smtClean="0">
                <a:latin typeface="Times New Roman" pitchFamily="18" charset="0"/>
                <a:cs typeface="Times New Roman" pitchFamily="18" charset="0"/>
              </a:rPr>
              <a:t>, the current flowing into the earth through the grounding device is I, assuming the terra firma is an homogenous soil</a:t>
            </a:r>
          </a:p>
          <a:p>
            <a:endParaRPr lang="en-US" dirty="0"/>
          </a:p>
        </p:txBody>
      </p:sp>
      <p:pic>
        <p:nvPicPr>
          <p:cNvPr id="4" name="Picture 3"/>
          <p:cNvPicPr/>
          <p:nvPr/>
        </p:nvPicPr>
        <p:blipFill>
          <a:blip r:embed="rId2"/>
          <a:srcRect/>
          <a:stretch>
            <a:fillRect/>
          </a:stretch>
        </p:blipFill>
        <p:spPr bwMode="auto">
          <a:xfrm>
            <a:off x="1828800" y="3276600"/>
            <a:ext cx="6019800" cy="2895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4525963"/>
          </a:xfrm>
        </p:spPr>
        <p:txBody>
          <a:bodyPr/>
          <a:lstStyle/>
          <a:p>
            <a:pPr>
              <a:buNone/>
            </a:pPr>
            <a:r>
              <a:rPr lang="en-US" dirty="0" smtClean="0">
                <a:latin typeface="Times New Roman" pitchFamily="18" charset="0"/>
                <a:cs typeface="Times New Roman" pitchFamily="18" charset="0"/>
              </a:rPr>
              <a:t>   with resistivity of    . The potential of the point with a distance r to the center of the hemispherical grounding device can be calculated by the potential formula of a point current source, which is:</a:t>
            </a:r>
          </a:p>
          <a:p>
            <a:endParaRPr lang="en-US" dirty="0"/>
          </a:p>
        </p:txBody>
      </p:sp>
      <p:pic>
        <p:nvPicPr>
          <p:cNvPr id="4" name="Picture 3"/>
          <p:cNvPicPr/>
          <p:nvPr/>
        </p:nvPicPr>
        <p:blipFill>
          <a:blip r:embed="rId2"/>
          <a:srcRect/>
          <a:stretch>
            <a:fillRect/>
          </a:stretch>
        </p:blipFill>
        <p:spPr bwMode="auto">
          <a:xfrm>
            <a:off x="2590800" y="4038600"/>
            <a:ext cx="4343400" cy="1219200"/>
          </a:xfrm>
          <a:prstGeom prst="rect">
            <a:avLst/>
          </a:prstGeom>
          <a:noFill/>
          <a:ln w="9525">
            <a:noFill/>
            <a:miter lim="800000"/>
            <a:headEnd/>
            <a:tailEnd/>
          </a:ln>
        </p:spPr>
      </p:pic>
      <p:sp>
        <p:nvSpPr>
          <p:cNvPr id="20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3886200" y="609600"/>
            <a:ext cx="228600" cy="519545"/>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rcRect/>
          <a:stretch>
            <a:fillRect/>
          </a:stretch>
        </p:blipFill>
        <p:spPr bwMode="auto">
          <a:xfrm>
            <a:off x="838200" y="838201"/>
            <a:ext cx="7239000" cy="523954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610600" cy="1143000"/>
          </a:xfrm>
        </p:spPr>
        <p:txBody>
          <a:bodyPr>
            <a:normAutofit fontScale="90000"/>
          </a:bodyPr>
          <a:lstStyle/>
          <a:p>
            <a:r>
              <a:rPr lang="en-US" sz="4000" b="1" dirty="0">
                <a:latin typeface="Times New Roman" pitchFamily="18" charset="0"/>
                <a:cs typeface="Times New Roman" pitchFamily="18" charset="0"/>
              </a:rPr>
              <a:t>Ensuring Safe Operation of  Power </a:t>
            </a:r>
            <a:r>
              <a:rPr lang="en-US" sz="4000" b="1" dirty="0" smtClean="0">
                <a:latin typeface="Times New Roman" pitchFamily="18" charset="0"/>
                <a:cs typeface="Times New Roman" pitchFamily="18" charset="0"/>
              </a:rPr>
              <a:t>System</a:t>
            </a:r>
            <a:r>
              <a:rPr lang="en-US" dirty="0"/>
              <a:t/>
            </a:r>
            <a:br>
              <a:rPr lang="en-US" dirty="0"/>
            </a:br>
            <a:endParaRPr lang="en-US" dirty="0"/>
          </a:p>
        </p:txBody>
      </p:sp>
      <p:sp>
        <p:nvSpPr>
          <p:cNvPr id="3" name="Content Placeholder 2"/>
          <p:cNvSpPr>
            <a:spLocks noGrp="1"/>
          </p:cNvSpPr>
          <p:nvPr>
            <p:ph idx="1"/>
          </p:nvPr>
        </p:nvSpPr>
        <p:spPr>
          <a:xfrm>
            <a:off x="457200" y="1143000"/>
            <a:ext cx="8229600" cy="5257800"/>
          </a:xfrm>
        </p:spPr>
        <p:txBody>
          <a:bodyPr>
            <a:normAutofit fontScale="25000" lnSpcReduction="20000"/>
          </a:bodyPr>
          <a:lstStyle/>
          <a:p>
            <a:pPr>
              <a:lnSpc>
                <a:spcPct val="170000"/>
              </a:lnSpc>
              <a:buNone/>
            </a:pPr>
            <a:r>
              <a:rPr lang="en-US" dirty="0" smtClean="0"/>
              <a:t> </a:t>
            </a:r>
            <a:r>
              <a:rPr lang="en-US" sz="8000" dirty="0" smtClean="0">
                <a:latin typeface="Times New Roman" pitchFamily="18" charset="0"/>
                <a:cs typeface="Times New Roman" pitchFamily="18" charset="0"/>
              </a:rPr>
              <a:t>The </a:t>
            </a:r>
            <a:r>
              <a:rPr lang="en-US" sz="8000" dirty="0">
                <a:latin typeface="Times New Roman" pitchFamily="18" charset="0"/>
                <a:cs typeface="Times New Roman" pitchFamily="18" charset="0"/>
              </a:rPr>
              <a:t>grounding resistance of transmission line towers must be lower than a certain value to reduce the potential difference between the transmission tower top and the phase conductor. A value of less than 50% of the impulse flashover voltage of the insulator can guarantee the safe operation of transmission lines. If the grounding resistance is too large, it could possibly cause a tower top potential which is high enough to trigger an insulators string flashover and a power outage might happen. </a:t>
            </a:r>
            <a:endParaRPr lang="en-US" sz="8000" dirty="0" smtClean="0">
              <a:latin typeface="Times New Roman" pitchFamily="18" charset="0"/>
              <a:cs typeface="Times New Roman" pitchFamily="18" charset="0"/>
            </a:endParaRPr>
          </a:p>
          <a:p>
            <a:pPr>
              <a:lnSpc>
                <a:spcPct val="170000"/>
              </a:lnSpc>
              <a:buNone/>
            </a:pPr>
            <a:r>
              <a:rPr lang="en-US" sz="8000" dirty="0" smtClean="0">
                <a:latin typeface="Times New Roman" pitchFamily="18" charset="0"/>
                <a:cs typeface="Times New Roman" pitchFamily="18" charset="0"/>
              </a:rPr>
              <a:t>In addition, as mentioned before, lightning protection systems in substations, such as lightning rods, shielding wires and surge arresters, must be grounded to the grounding devices to discharge the lightning energy to the earth.</a:t>
            </a:r>
            <a:r>
              <a:rPr lang="en-US" sz="5000" dirty="0">
                <a:latin typeface="Times New Roman" pitchFamily="18" charset="0"/>
                <a:cs typeface="Times New Roman" pitchFamily="18" charset="0"/>
              </a:rPr>
              <a:t/>
            </a:r>
            <a:br>
              <a:rPr lang="en-US" sz="5000" dirty="0">
                <a:latin typeface="Times New Roman" pitchFamily="18" charset="0"/>
                <a:cs typeface="Times New Roman" pitchFamily="18" charset="0"/>
              </a:rPr>
            </a:br>
            <a:endParaRPr lang="en-US" sz="5000" dirty="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ÙØªÙØ¬Ø© Ø¨Ø­Ø« Ø§ÙØµÙØ± Ø¹Ù âªgrounding resistance of transmission line towersâ¬â"/>
          <p:cNvPicPr>
            <a:picLocks noGrp="1" noChangeAspect="1" noChangeArrowheads="1"/>
          </p:cNvPicPr>
          <p:nvPr>
            <p:ph idx="1"/>
          </p:nvPr>
        </p:nvPicPr>
        <p:blipFill>
          <a:blip r:embed="rId2"/>
          <a:srcRect/>
          <a:stretch>
            <a:fillRect/>
          </a:stretch>
        </p:blipFill>
        <p:spPr bwMode="auto">
          <a:xfrm>
            <a:off x="1066800" y="685800"/>
            <a:ext cx="6886116" cy="5516563"/>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ipe earthing of electrical transmission tower"/>
          <p:cNvPicPr/>
          <p:nvPr/>
        </p:nvPicPr>
        <p:blipFill>
          <a:blip r:embed="rId2"/>
          <a:srcRect/>
          <a:stretch>
            <a:fillRect/>
          </a:stretch>
        </p:blipFill>
        <p:spPr bwMode="auto">
          <a:xfrm>
            <a:off x="2133600" y="1371600"/>
            <a:ext cx="5105400" cy="4572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1"/>
          <p:cNvPicPr>
            <a:picLocks noGrp="1" noChangeAspect="1" noChangeArrowheads="1"/>
          </p:cNvPicPr>
          <p:nvPr>
            <p:ph idx="1"/>
          </p:nvPr>
        </p:nvPicPr>
        <p:blipFill>
          <a:blip r:embed="rId2"/>
          <a:srcRect/>
          <a:stretch>
            <a:fillRect/>
          </a:stretch>
        </p:blipFill>
        <p:spPr bwMode="auto">
          <a:xfrm>
            <a:off x="1471612" y="457200"/>
            <a:ext cx="6605588" cy="4876799"/>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Ensuring Personal Safety. </a:t>
            </a:r>
            <a:r>
              <a:rPr lang="en-US" dirty="0" smtClean="0"/>
              <a:t/>
            </a:r>
            <a:br>
              <a:rPr lang="en-US" dirty="0" smtClean="0"/>
            </a:br>
            <a:endParaRPr lang="en-US" dirty="0"/>
          </a:p>
        </p:txBody>
      </p:sp>
      <p:pic>
        <p:nvPicPr>
          <p:cNvPr id="4" name="Content Placeholder 3" descr="http://stepandtouch.com/resources/step_and_touch_illustration.png"/>
          <p:cNvPicPr>
            <a:picLocks noGrp="1"/>
          </p:cNvPicPr>
          <p:nvPr>
            <p:ph idx="1"/>
          </p:nvPr>
        </p:nvPicPr>
        <p:blipFill>
          <a:blip r:embed="rId2"/>
          <a:srcRect/>
          <a:stretch>
            <a:fillRect/>
          </a:stretch>
        </p:blipFill>
        <p:spPr bwMode="auto">
          <a:xfrm>
            <a:off x="1752600" y="1600200"/>
            <a:ext cx="5290290" cy="45259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715962"/>
          </a:xfrm>
        </p:spPr>
        <p:txBody>
          <a:bodyPr>
            <a:normAutofit fontScale="90000"/>
          </a:bodyPr>
          <a:lstStyle/>
          <a:p>
            <a:r>
              <a:rPr lang="en-US" dirty="0"/>
              <a:t>Detecting Ground Faults. </a:t>
            </a:r>
            <a:br>
              <a:rPr lang="en-US" dirty="0"/>
            </a:br>
            <a:endParaRPr lang="en-US" dirty="0"/>
          </a:p>
        </p:txBody>
      </p:sp>
      <p:sp>
        <p:nvSpPr>
          <p:cNvPr id="3" name="Content Placeholder 2"/>
          <p:cNvSpPr>
            <a:spLocks noGrp="1"/>
          </p:cNvSpPr>
          <p:nvPr>
            <p:ph idx="1"/>
          </p:nvPr>
        </p:nvSpPr>
        <p:spPr>
          <a:xfrm>
            <a:off x="0" y="838200"/>
            <a:ext cx="8915400" cy="4983163"/>
          </a:xfrm>
        </p:spPr>
        <p:txBody>
          <a:bodyPr>
            <a:noAutofit/>
          </a:bodyPr>
          <a:lstStyle/>
          <a:p>
            <a:pPr>
              <a:lnSpc>
                <a:spcPct val="170000"/>
              </a:lnSpc>
            </a:pPr>
            <a:r>
              <a:rPr lang="en-US" sz="2000" dirty="0">
                <a:latin typeface="Times New Roman" pitchFamily="18" charset="0"/>
                <a:cs typeface="Times New Roman" pitchFamily="18" charset="0"/>
              </a:rPr>
              <a:t>In order to ensure personal and property safety, leakage breakers and other fault leakage protection devices are used in low-voltage circuits. If a ground fault happens at one point in the circuit, </a:t>
            </a:r>
            <a:r>
              <a:rPr lang="en-US" sz="2000" dirty="0">
                <a:solidFill>
                  <a:srgbClr val="FF0000"/>
                </a:solidFill>
                <a:latin typeface="Times New Roman" pitchFamily="18" charset="0"/>
                <a:cs typeface="Times New Roman" pitchFamily="18" charset="0"/>
              </a:rPr>
              <a:t>there must be a very large ground fault current to bring the protection device into action.</a:t>
            </a:r>
            <a:r>
              <a:rPr lang="en-US" sz="2000" dirty="0">
                <a:latin typeface="Times New Roman" pitchFamily="18" charset="0"/>
                <a:cs typeface="Times New Roman" pitchFamily="18" charset="0"/>
              </a:rPr>
              <a:t> </a:t>
            </a:r>
            <a:r>
              <a:rPr lang="en-US" sz="2000" dirty="0">
                <a:solidFill>
                  <a:srgbClr val="FF0000"/>
                </a:solidFill>
                <a:latin typeface="Times New Roman" pitchFamily="18" charset="0"/>
                <a:cs typeface="Times New Roman" pitchFamily="18" charset="0"/>
              </a:rPr>
              <a:t>In order to meet this condition, the neutral point on the secondary side of the step-down transformer should be grounded. </a:t>
            </a:r>
            <a:r>
              <a:rPr lang="en-US" sz="2000" dirty="0">
                <a:latin typeface="Times New Roman" pitchFamily="18" charset="0"/>
                <a:cs typeface="Times New Roman" pitchFamily="18" charset="0"/>
              </a:rPr>
              <a:t>In contrast, for a neutral point grounded circuit, if the enclosure of the electrical equipment </a:t>
            </a:r>
            <a:r>
              <a:rPr lang="en-US" sz="2000" dirty="0">
                <a:solidFill>
                  <a:srgbClr val="FF0000"/>
                </a:solidFill>
                <a:latin typeface="Times New Roman" pitchFamily="18" charset="0"/>
                <a:cs typeface="Times New Roman" pitchFamily="18" charset="0"/>
              </a:rPr>
              <a:t>is not grounded, </a:t>
            </a:r>
            <a:r>
              <a:rPr lang="en-US" sz="2000" dirty="0">
                <a:latin typeface="Times New Roman" pitchFamily="18" charset="0"/>
                <a:cs typeface="Times New Roman" pitchFamily="18" charset="0"/>
              </a:rPr>
              <a:t>when the electrical equipment enclosure is charged due to insulation damage or other reasons, the current generated in the circuit by the distributed capacitors cannot trigger the protection device, so the equipment enclosure should be grounded, as shown </a:t>
            </a:r>
            <a:r>
              <a:rPr lang="en-US" sz="2000" dirty="0" smtClean="0">
                <a:latin typeface="Times New Roman" pitchFamily="18" charset="0"/>
                <a:cs typeface="Times New Roman" pitchFamily="18" charset="0"/>
              </a:rPr>
              <a:t>in Figure </a:t>
            </a:r>
            <a:r>
              <a:rPr lang="en-US" sz="2000" dirty="0">
                <a:latin typeface="Times New Roman" pitchFamily="18" charset="0"/>
                <a:cs typeface="Times New Roman" pitchFamily="18" charset="0"/>
              </a:rPr>
              <a:t>4. The current I is:</a:t>
            </a:r>
          </a:p>
          <a:p>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2"/>
          <p:cNvPicPr>
            <a:picLocks noGrp="1" noChangeAspect="1" noChangeArrowheads="1"/>
          </p:cNvPicPr>
          <p:nvPr>
            <p:ph idx="1"/>
          </p:nvPr>
        </p:nvPicPr>
        <p:blipFill>
          <a:blip r:embed="rId2"/>
          <a:srcRect/>
          <a:stretch>
            <a:fillRect/>
          </a:stretch>
        </p:blipFill>
        <p:spPr bwMode="auto">
          <a:xfrm>
            <a:off x="2667000" y="1066800"/>
            <a:ext cx="4809744" cy="1371600"/>
          </a:xfrm>
          <a:prstGeom prst="rect">
            <a:avLst/>
          </a:prstGeom>
          <a:noFill/>
          <a:ln w="9525">
            <a:noFill/>
            <a:miter lim="800000"/>
            <a:headEnd/>
            <a:tailEnd/>
          </a:ln>
          <a:effectLst/>
        </p:spPr>
      </p:pic>
      <p:pic>
        <p:nvPicPr>
          <p:cNvPr id="44035" name="Picture 3"/>
          <p:cNvPicPr>
            <a:picLocks noChangeAspect="1" noChangeArrowheads="1"/>
          </p:cNvPicPr>
          <p:nvPr/>
        </p:nvPicPr>
        <p:blipFill>
          <a:blip r:embed="rId3"/>
          <a:srcRect/>
          <a:stretch>
            <a:fillRect/>
          </a:stretch>
        </p:blipFill>
        <p:spPr bwMode="auto">
          <a:xfrm>
            <a:off x="457200" y="2819400"/>
            <a:ext cx="8401050" cy="1524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1"/>
          </p:nvPr>
        </p:nvPicPr>
        <p:blipFill>
          <a:blip r:embed="rId2"/>
          <a:srcRect/>
          <a:stretch>
            <a:fillRect/>
          </a:stretch>
        </p:blipFill>
        <p:spPr bwMode="auto">
          <a:xfrm>
            <a:off x="1981200" y="1066800"/>
            <a:ext cx="5057775" cy="3229769"/>
          </a:xfrm>
          <a:prstGeom prst="rect">
            <a:avLst/>
          </a:prstGeom>
          <a:noFill/>
          <a:ln w="9525">
            <a:noFill/>
            <a:miter lim="800000"/>
            <a:headEnd/>
            <a:tailEnd/>
          </a:ln>
        </p:spPr>
      </p:pic>
      <p:sp>
        <p:nvSpPr>
          <p:cNvPr id="36865" name="Rectangle 1"/>
          <p:cNvSpPr>
            <a:spLocks noChangeArrowheads="1"/>
          </p:cNvSpPr>
          <p:nvPr/>
        </p:nvSpPr>
        <p:spPr bwMode="auto">
          <a:xfrm>
            <a:off x="381000" y="4495800"/>
            <a:ext cx="8382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028825" algn="l"/>
              </a:tabLst>
            </a:pPr>
            <a:r>
              <a:rPr kumimoji="0" lang="en-US" b="0" i="0" u="none" strike="noStrike" cap="none" normalizeH="0" baseline="0" dirty="0" smtClean="0">
                <a:ln>
                  <a:noFill/>
                </a:ln>
                <a:solidFill>
                  <a:srgbClr val="242021"/>
                </a:solidFill>
                <a:effectLst/>
                <a:latin typeface="Times New Roman" pitchFamily="18" charset="0"/>
                <a:ea typeface="Times New Roman" pitchFamily="18" charset="0"/>
                <a:cs typeface="Times New Roman" pitchFamily="18" charset="0"/>
              </a:rPr>
              <a:t>Figure 4. Grounding of the enclosure of electrical equipment to ensure the protection device is triggered</a:t>
            </a:r>
            <a:endParaRPr kumimoji="0" lang="en-US"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13270</TotalTime>
  <Words>577</Words>
  <Application>Microsoft Office PowerPoint</Application>
  <PresentationFormat>On-screen Show (4:3)</PresentationFormat>
  <Paragraphs>19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Ensuring Safe Operation of  Power System </vt:lpstr>
      <vt:lpstr>Slide 3</vt:lpstr>
      <vt:lpstr>Slide 4</vt:lpstr>
      <vt:lpstr>Slide 5</vt:lpstr>
      <vt:lpstr>Ensuring Personal Safety.  </vt:lpstr>
      <vt:lpstr>Detecting Ground Faults.  </vt:lpstr>
      <vt:lpstr>Slide 8</vt:lpstr>
      <vt:lpstr>Slide 9</vt:lpstr>
      <vt:lpstr>Slide 10</vt:lpstr>
      <vt:lpstr>Definition and Characteristics of Grounding Resistance Definition of Grounding Resistance  </vt:lpstr>
      <vt:lpstr>Slide 12</vt:lpstr>
      <vt:lpstr>Slide 13</vt:lpstr>
      <vt:lpstr>Slide 14</vt:lpstr>
      <vt:lpstr>Slide 15</vt:lpstr>
      <vt:lpstr>Slide 16</vt:lpstr>
      <vt:lpstr>Slide 17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dr.balasim</dc:creator>
  <cp:lastModifiedBy>dr.balasim</cp:lastModifiedBy>
  <cp:revision>271</cp:revision>
  <dcterms:created xsi:type="dcterms:W3CDTF">2018-10-07T15:26:07Z</dcterms:created>
  <dcterms:modified xsi:type="dcterms:W3CDTF">2018-11-11T14:45:17Z</dcterms:modified>
</cp:coreProperties>
</file>